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325" r:id="rId4"/>
    <p:sldId id="320" r:id="rId5"/>
    <p:sldId id="327" r:id="rId6"/>
    <p:sldId id="330" r:id="rId7"/>
    <p:sldId id="321" r:id="rId8"/>
    <p:sldId id="331" r:id="rId9"/>
    <p:sldId id="332" r:id="rId10"/>
    <p:sldId id="322" r:id="rId11"/>
    <p:sldId id="329" r:id="rId12"/>
    <p:sldId id="334" r:id="rId13"/>
    <p:sldId id="328" r:id="rId14"/>
    <p:sldId id="326" r:id="rId15"/>
    <p:sldId id="324" r:id="rId16"/>
    <p:sldId id="323" r:id="rId17"/>
    <p:sldId id="335" r:id="rId18"/>
    <p:sldId id="336" r:id="rId19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Raleway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96" autoAdjust="0"/>
    <p:restoredTop sz="90085" autoAdjust="0"/>
  </p:normalViewPr>
  <p:slideViewPr>
    <p:cSldViewPr snapToGrid="0">
      <p:cViewPr varScale="1">
        <p:scale>
          <a:sx n="132" d="100"/>
          <a:sy n="132" d="100"/>
        </p:scale>
        <p:origin x="41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22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28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4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08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00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58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54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3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7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3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3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32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78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b40e4741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b40e4741_1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7650" y="1535950"/>
            <a:ext cx="7688700" cy="294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>
                <a:solidFill>
                  <a:srgbClr val="000000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crg.rit.edu/content/data/bns-initial-data" TargetMode="External"/><Relationship Id="rId3" Type="http://schemas.openxmlformats.org/officeDocument/2006/relationships/hyperlink" Target="https://lorene.obspm.fr/" TargetMode="External"/><Relationship Id="rId7" Type="http://schemas.openxmlformats.org/officeDocument/2006/relationships/hyperlink" Target="https://lorene.obspm.fr/data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verleaf.com/project/5c5b52583d92286beaad9930" TargetMode="External"/><Relationship Id="rId5" Type="http://schemas.openxmlformats.org/officeDocument/2006/relationships/hyperlink" Target="https://docs.google.com/document/d/1NniHTBucMjE14uPBj_YinBE0XvPUgcGAKyVdQXLuJSk/edit?usp=sharing" TargetMode="External"/><Relationship Id="rId4" Type="http://schemas.openxmlformats.org/officeDocument/2006/relationships/hyperlink" Target="https://lorene.obspm.fr/Refguide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rene.obspm.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1624869" y="566605"/>
            <a:ext cx="5894262" cy="674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Generating Binary Neutron Star Initial Data with LORENE</a:t>
            </a:r>
            <a:endParaRPr sz="20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543553" y="2839862"/>
            <a:ext cx="4485647" cy="19099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bg2"/>
                </a:solidFill>
              </a:rPr>
              <a:t>Atul Kedia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/>
                </a:solidFill>
              </a:rPr>
              <a:t>(University of Notre Dame)</a:t>
            </a:r>
            <a:endParaRPr sz="12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/>
                </a:solidFill>
              </a:rPr>
              <a:t>akedia@nd.edu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2"/>
                </a:solidFill>
              </a:rPr>
              <a:t>Special thanks to Maria </a:t>
            </a:r>
            <a:r>
              <a:rPr lang="en-US" sz="1200" dirty="0" err="1">
                <a:solidFill>
                  <a:schemeClr val="bg2"/>
                </a:solidFill>
              </a:rPr>
              <a:t>Babiuc</a:t>
            </a:r>
            <a:r>
              <a:rPr lang="en-US" sz="1200" dirty="0">
                <a:solidFill>
                  <a:schemeClr val="bg2"/>
                </a:solidFill>
              </a:rPr>
              <a:t>-</a:t>
            </a:r>
            <a:r>
              <a:rPr lang="en" sz="1200" dirty="0">
                <a:solidFill>
                  <a:schemeClr val="bg2"/>
                </a:solidFill>
              </a:rPr>
              <a:t>Hamilton (Marshall University),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2"/>
                </a:solidFill>
              </a:rPr>
              <a:t>Bruno Giacomazzo (</a:t>
            </a:r>
            <a:r>
              <a:rPr lang="en-US" sz="1200" dirty="0">
                <a:solidFill>
                  <a:schemeClr val="bg2"/>
                </a:solidFill>
              </a:rPr>
              <a:t>University of Milano-Bicocca</a:t>
            </a:r>
            <a:r>
              <a:rPr lang="en" sz="1200" dirty="0">
                <a:solidFill>
                  <a:schemeClr val="bg2"/>
                </a:solidFill>
              </a:rPr>
              <a:t>)</a:t>
            </a:r>
            <a:endParaRPr sz="1200" dirty="0">
              <a:solidFill>
                <a:schemeClr val="bg2"/>
              </a:solidFill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966755" y="1805338"/>
            <a:ext cx="54864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27</a:t>
            </a:r>
            <a:r>
              <a:rPr lang="en" sz="1200" baseline="30000" dirty="0"/>
              <a:t>th</a:t>
            </a:r>
            <a:r>
              <a:rPr lang="en" sz="1200" dirty="0"/>
              <a:t> July 2021  | </a:t>
            </a:r>
            <a:r>
              <a:rPr lang="en" sz="1200" b="1" dirty="0"/>
              <a:t>The </a:t>
            </a:r>
            <a:r>
              <a:rPr lang="en-US" sz="1200" b="1" dirty="0"/>
              <a:t>North American Einstein Toolkit Workshop, UIUC</a:t>
            </a:r>
            <a:endParaRPr sz="1200" b="1"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</a:t>
            </a:fld>
            <a:endParaRPr sz="900"/>
          </a:p>
        </p:txBody>
      </p:sp>
      <p:pic>
        <p:nvPicPr>
          <p:cNvPr id="6" name="Google Shape;162;p21">
            <a:extLst>
              <a:ext uri="{FF2B5EF4-FFF2-40B4-BE49-F238E27FC236}">
                <a16:creationId xmlns:a16="http://schemas.microsoft.com/office/drawing/2014/main" id="{8F21E3C8-4086-4DE2-A333-7DCA8CD46A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4291" y="2689737"/>
            <a:ext cx="1267765" cy="158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Google Shape;123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21837" y="1241482"/>
                <a:ext cx="4701512" cy="315157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Nuclear </a:t>
                </a:r>
                <a:r>
                  <a:rPr lang="en-US" dirty="0" err="1">
                    <a:latin typeface="Arial"/>
                    <a:ea typeface="Arial"/>
                    <a:cs typeface="Arial"/>
                    <a:sym typeface="Arial"/>
                  </a:rPr>
                  <a:t>EoSs</a:t>
                </a: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)</m:t>
                    </m:r>
                  </m:oMath>
                </a14:m>
                <a:endParaRPr lang="en-US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endParaRPr lang="en-US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r>
                  <a:rPr lang="en-US" dirty="0" err="1">
                    <a:latin typeface="Arial"/>
                    <a:ea typeface="Arial"/>
                    <a:cs typeface="Arial"/>
                    <a:sym typeface="Arial"/>
                  </a:rPr>
                  <a:t>EoSs</a:t>
                </a: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 accepted by LORENE in par_eos1.d and par_eos2.d</a:t>
                </a:r>
              </a:p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endParaRPr lang="en-US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r>
                  <a:rPr lang="en-US" b="1" dirty="0">
                    <a:latin typeface="Arial"/>
                    <a:ea typeface="Arial"/>
                    <a:cs typeface="Arial"/>
                    <a:sym typeface="Arial"/>
                  </a:rPr>
                  <a:t>1. </a:t>
                </a: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Single Polytropic : </a:t>
                </a:r>
                <a14:m>
                  <m:oMath xmlns:m="http://schemas.openxmlformats.org/officeDocument/2006/math">
                    <m:r>
                      <a:rPr lang="en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𝜌</m:t>
                        </m:r>
                      </m:e>
                    </m:d>
                    <m:r>
                      <a:rPr lang="en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𝜅</m:t>
                    </m:r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  <m:sSup>
                      <m:sSupPr>
                        <m:ctrlPr>
                          <a:rPr lang="en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𝜌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Γ</m:t>
                        </m:r>
                      </m:sup>
                    </m:sSup>
                  </m:oMath>
                </a14:m>
                <a:endParaRPr lang="en-US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    Sample at</a:t>
                </a:r>
              </a:p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    ../Codes/</a:t>
                </a:r>
                <a:r>
                  <a:rPr lang="en-US" dirty="0" err="1">
                    <a:latin typeface="Arial"/>
                    <a:ea typeface="Arial"/>
                    <a:cs typeface="Arial"/>
                    <a:sym typeface="Arial"/>
                  </a:rPr>
                  <a:t>Bin_star</a:t>
                </a: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/Parameters/</a:t>
                </a:r>
                <a:r>
                  <a:rPr lang="en-US" dirty="0" err="1">
                    <a:latin typeface="Arial"/>
                    <a:ea typeface="Arial"/>
                    <a:cs typeface="Arial"/>
                    <a:sym typeface="Arial"/>
                  </a:rPr>
                  <a:t>Polytrope_irrot</a:t>
                </a: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/</a:t>
                </a:r>
                <a:r>
                  <a:rPr lang="en-US" dirty="0" err="1">
                    <a:latin typeface="Arial"/>
                    <a:ea typeface="Arial"/>
                    <a:cs typeface="Arial"/>
                    <a:sym typeface="Arial"/>
                  </a:rPr>
                  <a:t>Test_GR</a:t>
                </a: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/</a:t>
                </a:r>
              </a:p>
            </p:txBody>
          </p:sp>
        </mc:Choice>
        <mc:Fallback xmlns="">
          <p:sp>
            <p:nvSpPr>
              <p:cNvPr id="123" name="Google Shape;123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1837" y="1241482"/>
                <a:ext cx="4701512" cy="31515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485319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EoS</a:t>
            </a:r>
            <a:r>
              <a:rPr lang="en-US" sz="1800" dirty="0"/>
              <a:t> formats supported</a:t>
            </a:r>
            <a:endParaRPr sz="18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10</a:t>
            </a:fld>
            <a:endParaRPr sz="90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13EC47B-C929-43C2-AE02-27CFDA865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349" y="266130"/>
            <a:ext cx="3598814" cy="2749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E8F3F8-578D-4D7E-A7BF-105E63860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5" y="3428001"/>
            <a:ext cx="6686550" cy="11860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B5111-7E30-4A2F-BA33-7EF1A129F9EE}"/>
              </a:ext>
            </a:extLst>
          </p:cNvPr>
          <p:cNvSpPr txBox="1"/>
          <p:nvPr/>
        </p:nvSpPr>
        <p:spPr>
          <a:xfrm>
            <a:off x="6470575" y="3015623"/>
            <a:ext cx="1654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Pietri</a:t>
            </a:r>
            <a:r>
              <a:rPr lang="en-US" sz="1100" dirty="0"/>
              <a:t> et al. (2016)</a:t>
            </a:r>
          </a:p>
        </p:txBody>
      </p:sp>
    </p:spTree>
    <p:extLst>
      <p:ext uri="{BB962C8B-B14F-4D97-AF65-F5344CB8AC3E}">
        <p14:creationId xmlns:p14="http://schemas.microsoft.com/office/powerpoint/2010/main" val="144429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164660" y="1241482"/>
            <a:ext cx="8845989" cy="2235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EoSs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accepted by LORENE in par_eos1.d and par_eos2.d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Tabulated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EoS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:- single temperature Lorene format </a:t>
            </a: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    with rows :-</a:t>
            </a: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    #  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n_B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[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fm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^{-3}]    rho [g/cm^3]    p [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dyn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/cm^2]</a:t>
            </a: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    rho is total energy density = mass + internal energy</a:t>
            </a: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../Codes/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Bin_star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/Parameters/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Akmal_irrot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/APR_1.35vs1.35_D4R33_60Km/</a:t>
            </a: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				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EoS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table at ../Lorene/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Eos_tables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eos_akmalpr.d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485319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EoS</a:t>
            </a:r>
            <a:r>
              <a:rPr lang="en-US" sz="1800" dirty="0"/>
              <a:t> formats supported</a:t>
            </a:r>
            <a:endParaRPr sz="18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11</a:t>
            </a:fld>
            <a:endParaRPr sz="90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679533A-1F74-4DB0-8048-CC1B3B62F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350" y="142305"/>
            <a:ext cx="3598814" cy="2749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A5ECDE-0427-4E9C-BE98-1835B9F00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12" y="3646731"/>
            <a:ext cx="3635199" cy="458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B4B5EF-E20D-4A0C-B6A1-7AD26E6DA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433" y="3315873"/>
            <a:ext cx="4983219" cy="337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4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164660" y="1241482"/>
            <a:ext cx="6498077" cy="2235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EoSs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accepted by LORENE in par_eos1.d and par_eos2.d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Tabulated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EoS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:-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CompOSE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format</a:t>
            </a: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 https://compose.obspm.fr/</a:t>
            </a: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eos.nb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eos.thermo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https://lorene.obspm.fr/Refguide/classLorene_1_1Eos__CompOSE.html</a:t>
            </a: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485319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EoS</a:t>
            </a:r>
            <a:r>
              <a:rPr lang="en-US" sz="1800" dirty="0"/>
              <a:t> formats supported</a:t>
            </a:r>
            <a:endParaRPr sz="18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12</a:t>
            </a:fld>
            <a:endParaRPr sz="90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679533A-1F74-4DB0-8048-CC1B3B62F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350" y="142305"/>
            <a:ext cx="3598814" cy="2749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825E85-8D38-49DE-A1B7-CBBB4F815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562" y="3800931"/>
            <a:ext cx="52101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Google Shape;123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2999" y="1239708"/>
                <a:ext cx="4150163" cy="293999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Nuclear </a:t>
                </a:r>
                <a:r>
                  <a:rPr lang="en-US" dirty="0" err="1">
                    <a:latin typeface="Arial"/>
                    <a:ea typeface="Arial"/>
                    <a:cs typeface="Arial"/>
                    <a:sym typeface="Arial"/>
                  </a:rPr>
                  <a:t>EoSs</a:t>
                </a: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)</m:t>
                    </m:r>
                  </m:oMath>
                </a14:m>
                <a:endParaRPr lang="en-US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39700" indent="0">
                  <a:lnSpc>
                    <a:spcPct val="100000"/>
                  </a:lnSpc>
                  <a:buClr>
                    <a:srgbClr val="000000"/>
                  </a:buClr>
                  <a:buSzPts val="1400"/>
                  <a:buNone/>
                </a:pPr>
                <a:endParaRPr lang="en-US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39700" indent="0">
                  <a:lnSpc>
                    <a:spcPct val="100000"/>
                  </a:lnSpc>
                  <a:buClr>
                    <a:srgbClr val="000000"/>
                  </a:buClr>
                  <a:buSzPts val="1400"/>
                  <a:buNone/>
                </a:pPr>
                <a:r>
                  <a:rPr lang="en-US" dirty="0" err="1">
                    <a:latin typeface="Arial"/>
                    <a:ea typeface="Arial"/>
                    <a:cs typeface="Arial"/>
                    <a:sym typeface="Arial"/>
                  </a:rPr>
                  <a:t>EoSs</a:t>
                </a: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 accepted by LORENE : par_eos1.d</a:t>
                </a:r>
              </a:p>
              <a:p>
                <a:pPr marL="139700" indent="0">
                  <a:lnSpc>
                    <a:spcPct val="100000"/>
                  </a:lnSpc>
                  <a:buClr>
                    <a:srgbClr val="000000"/>
                  </a:buClr>
                  <a:buSzPts val="1400"/>
                  <a:buNone/>
                </a:pPr>
                <a:endParaRPr lang="en-US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39700" indent="0">
                  <a:lnSpc>
                    <a:spcPct val="100000"/>
                  </a:lnSpc>
                  <a:buClr>
                    <a:srgbClr val="000000"/>
                  </a:buClr>
                  <a:buSzPts val="1400"/>
                  <a:buNone/>
                </a:pPr>
                <a:endParaRPr lang="en-US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r>
                  <a:rPr lang="en-US" b="1" dirty="0">
                    <a:latin typeface="Arial"/>
                    <a:ea typeface="Arial"/>
                    <a:cs typeface="Arial"/>
                    <a:sym typeface="Arial"/>
                  </a:rPr>
                  <a:t>4. </a:t>
                </a: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Piecewise polytropic :- </a:t>
                </a:r>
                <a14:m>
                  <m:oMath xmlns:m="http://schemas.openxmlformats.org/officeDocument/2006/math">
                    <m:r>
                      <a:rPr lang="en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𝑃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(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𝜌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)</m:t>
                    </m:r>
                    <m:r>
                      <a:rPr lang="en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b>
                      <m:sSubPr>
                        <m:ctrlPr>
                          <a:rPr lang="en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𝜌</m:t>
                        </m:r>
                      </m:e>
                      <m:sup>
                        <m:sSub>
                          <m:sSubPr>
                            <m:ctrlPr>
                              <a:rPr lang="en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Γ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    particularly useful to simplify the </a:t>
                </a:r>
                <a:r>
                  <a:rPr lang="en-US" dirty="0" err="1">
                    <a:latin typeface="Arial"/>
                    <a:ea typeface="Arial"/>
                    <a:cs typeface="Arial"/>
                    <a:sym typeface="Arial"/>
                  </a:rPr>
                  <a:t>EoS</a:t>
                </a: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 and make it easily conveyable.</a:t>
                </a:r>
              </a:p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endParaRPr lang="en-US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Scheme based on Read et al. (2009)</a:t>
                </a:r>
              </a:p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endParaRPr lang="en-US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Example at</a:t>
                </a:r>
              </a:p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r>
                  <a:rPr lang="en-US" dirty="0">
                    <a:latin typeface="Arial"/>
                    <a:ea typeface="Arial"/>
                    <a:cs typeface="Arial"/>
                    <a:sym typeface="Arial"/>
                  </a:rPr>
                  <a:t>https://ccrgpages.rit.edu/~jfaber/BNSID/Codes/par_eos.d.piecewise</a:t>
                </a:r>
              </a:p>
            </p:txBody>
          </p:sp>
        </mc:Choice>
        <mc:Fallback xmlns="">
          <p:sp>
            <p:nvSpPr>
              <p:cNvPr id="123" name="Google Shape;123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99" y="1239708"/>
                <a:ext cx="4150163" cy="2939993"/>
              </a:xfrm>
              <a:prstGeom prst="rect">
                <a:avLst/>
              </a:prstGeom>
              <a:blipFill>
                <a:blip r:embed="rId3"/>
                <a:stretch>
                  <a:fillRect r="-441" b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485319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EoS</a:t>
            </a:r>
            <a:r>
              <a:rPr lang="en-US" sz="1800" dirty="0"/>
              <a:t> formats supported</a:t>
            </a:r>
            <a:endParaRPr sz="18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13</a:t>
            </a:fld>
            <a:endParaRPr sz="90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A84BE6A-FEE5-4738-9938-2C543D261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320" y="94941"/>
            <a:ext cx="3598814" cy="2749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5E46-382B-4E1D-A088-4594AA614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618" y="2656449"/>
            <a:ext cx="4653179" cy="30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6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727650" y="1243440"/>
            <a:ext cx="7688700" cy="3022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Place par_eos1.d, par_eos2.d, par_grid1.d, par_grid2.d,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par_init.d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parcoal.d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 ../Lorene/Codes/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Bin_star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/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./</a:t>
            </a:r>
            <a:r>
              <a:rPr lang="en-US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init_bin</a:t>
            </a:r>
            <a:endParaRPr lang="en-US" dirty="0">
              <a:latin typeface="Bookman Old Style" panose="02050604050505020204" pitchFamily="18" charset="0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This initializes the binary. ~1 minute to run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./coal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Coalesces the binary. ~ few minutes to a couple hours.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ID file generated is by the name  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resu.d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”.</a:t>
            </a: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485319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Generating ID</a:t>
            </a:r>
            <a:endParaRPr sz="18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14</a:t>
            </a:fld>
            <a:endParaRPr sz="900"/>
          </a:p>
        </p:txBody>
      </p:sp>
    </p:spTree>
    <p:extLst>
      <p:ext uri="{BB962C8B-B14F-4D97-AF65-F5344CB8AC3E}">
        <p14:creationId xmlns:p14="http://schemas.microsoft.com/office/powerpoint/2010/main" val="3701577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524634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Units</a:t>
            </a:r>
            <a:endParaRPr sz="24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15</a:t>
            </a:fld>
            <a:endParaRPr sz="9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EA46656-B059-46C3-879A-7B5FE7D978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291162"/>
                  </p:ext>
                </p:extLst>
              </p:nvPr>
            </p:nvGraphicFramePr>
            <p:xfrm>
              <a:off x="2867052" y="1364240"/>
              <a:ext cx="5943600" cy="3326067"/>
            </p:xfrm>
            <a:graphic>
              <a:graphicData uri="http://schemas.openxmlformats.org/drawingml/2006/table">
                <a:tbl>
                  <a:tblPr/>
                  <a:tblGrid>
                    <a:gridCol w="1352550">
                      <a:extLst>
                        <a:ext uri="{9D8B030D-6E8A-4147-A177-3AD203B41FA5}">
                          <a16:colId xmlns:a16="http://schemas.microsoft.com/office/drawing/2014/main" val="712572421"/>
                        </a:ext>
                      </a:extLst>
                    </a:gridCol>
                    <a:gridCol w="590550">
                      <a:extLst>
                        <a:ext uri="{9D8B030D-6E8A-4147-A177-3AD203B41FA5}">
                          <a16:colId xmlns:a16="http://schemas.microsoft.com/office/drawing/2014/main" val="3034275801"/>
                        </a:ext>
                      </a:extLst>
                    </a:gridCol>
                    <a:gridCol w="756077">
                      <a:extLst>
                        <a:ext uri="{9D8B030D-6E8A-4147-A177-3AD203B41FA5}">
                          <a16:colId xmlns:a16="http://schemas.microsoft.com/office/drawing/2014/main" val="2181993265"/>
                        </a:ext>
                      </a:extLst>
                    </a:gridCol>
                    <a:gridCol w="3244423">
                      <a:extLst>
                        <a:ext uri="{9D8B030D-6E8A-4147-A177-3AD203B41FA5}">
                          <a16:colId xmlns:a16="http://schemas.microsoft.com/office/drawing/2014/main" val="215632405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fontAlgn="t"/>
                          <a:br>
                            <a:rPr lang="en-US" dirty="0">
                              <a:effectLst/>
                            </a:rPr>
                          </a:b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Cactus/ET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LORENE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Conversion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8758915"/>
                      </a:ext>
                    </a:extLst>
                  </a:tr>
                  <a:tr h="273050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Density (rho, </a:t>
                          </a:r>
                          <a14:m>
                            <m:oMath xmlns:m="http://schemas.openxmlformats.org/officeDocument/2006/math">
                              <m:r>
                                <a:rPr lang="en-US" sz="1150" b="0" i="1" u="none" strike="noStrike" smtClean="0">
                                  <a:solidFill>
                                    <a:srgbClr val="0A0A0A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fontAlgn="t"/>
                          <a:br>
                            <a:rPr lang="en-US" dirty="0">
                              <a:effectLst/>
                            </a:rPr>
                          </a:b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gm/cm</a:t>
                          </a:r>
                          <a:r>
                            <a:rPr lang="en-US" sz="1150" b="0" i="0" u="none" strike="noStrike" baseline="30000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rho_cgs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 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cu_to_cgs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* 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rho_cu</a:t>
                          </a:r>
                          <a:endParaRPr lang="en-US" sz="1150" b="0" i="0" u="none" strike="noStrike" dirty="0">
                            <a:solidFill>
                              <a:srgbClr val="0A0A0A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= 6.177144704056384*10^(17) * 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rho_cu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4132659"/>
                      </a:ext>
                    </a:extLst>
                  </a:tr>
                  <a:tr h="273050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Pressure (P)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--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dyne/cm</a:t>
                          </a:r>
                          <a:r>
                            <a:rPr lang="en-US" sz="1150" b="0" i="0" u="none" strike="noStrike" baseline="30000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Not needed by 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EOS_Omni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22799600"/>
                      </a:ext>
                    </a:extLst>
                  </a:tr>
                  <a:tr h="233601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K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Dependent on P/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rho^gamma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K_cgs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 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K_cu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* 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cu_to_cgs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^(1-</a:t>
                          </a:r>
                          <a:r>
                            <a:rPr lang="el-GR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Γ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</a:t>
                          </a:r>
                          <a:endParaRPr lang="en-US" dirty="0">
                            <a:effectLst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en-US" dirty="0">
                              <a:effectLst/>
                            </a:rPr>
                          </a:b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(In some cases, this is multiplied by c_light^2)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856105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Adiabatic 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coeff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(</a:t>
                          </a:r>
                          <a:r>
                            <a:rPr lang="el-GR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Γ)</a:t>
                          </a:r>
                          <a:endParaRPr lang="el-GR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Same; unitless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fontAlgn="t"/>
                          <a:br>
                            <a:rPr lang="en-US" dirty="0">
                              <a:effectLst/>
                            </a:rPr>
                          </a:b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7393463"/>
                      </a:ext>
                    </a:extLst>
                  </a:tr>
                  <a:tr h="273050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Number density (n)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--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fm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^-3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Needed to convert to/from m density as follows:</a:t>
                          </a:r>
                          <a:endParaRPr lang="en-US" dirty="0">
                            <a:effectLst/>
                          </a:endParaRPr>
                        </a:p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rho (gm/cm</a:t>
                          </a:r>
                          <a:r>
                            <a:rPr lang="en-US" sz="1150" b="0" i="0" u="none" strike="noStrike" baseline="30000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 = n*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50" b="0" i="1" u="none" strike="noStrike" smtClean="0">
                                      <a:solidFill>
                                        <a:srgbClr val="0A0A0A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50" b="0" i="1" u="none" strike="noStrike" smtClean="0">
                                      <a:solidFill>
                                        <a:srgbClr val="0A0A0A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150" b="0" i="1" u="none" strike="noStrike" smtClean="0">
                                      <a:solidFill>
                                        <a:srgbClr val="0A0A0A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1150" b="0" i="1" u="none" strike="noStrike" smtClean="0">
                                  <a:solidFill>
                                    <a:srgbClr val="0A0A0A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150" b="0" i="1" u="none" strike="noStrike" smtClean="0">
                                  <a:solidFill>
                                    <a:srgbClr val="0A0A0A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𝑐𝑔𝑠</m:t>
                              </m:r>
                              <m:r>
                                <a:rPr lang="en-US" sz="1150" b="0" i="1" u="none" strike="noStrike" smtClean="0">
                                  <a:solidFill>
                                    <a:srgbClr val="0A0A0A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sSup>
                                <m:sSupPr>
                                  <m:ctrlPr>
                                    <a:rPr lang="en-US" sz="1150" b="0" i="1" u="none" strike="noStrike" smtClean="0">
                                      <a:solidFill>
                                        <a:srgbClr val="0A0A0A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50" b="0" i="1" u="none" strike="noStrike" smtClean="0">
                                      <a:solidFill>
                                        <a:srgbClr val="0A0A0A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50" b="0" i="1" u="none" strike="noStrike" smtClean="0">
                                      <a:solidFill>
                                        <a:srgbClr val="0A0A0A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39</m:t>
                                  </m:r>
                                </m:sup>
                              </m:sSup>
                            </m:oMath>
                          </a14:m>
                          <a:endParaRPr lang="en-US" sz="1200" dirty="0">
                            <a:effectLst/>
                          </a:endParaRPr>
                        </a:p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= n* </a:t>
                          </a:r>
                          <a14:m>
                            <m:oMath xmlns:m="http://schemas.openxmlformats.org/officeDocument/2006/math">
                              <m:r>
                                <a:rPr lang="en-US" sz="1150" b="0" i="1" u="none" strike="noStrike" smtClean="0">
                                  <a:solidFill>
                                    <a:srgbClr val="0A0A0A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1.672 </m:t>
                              </m:r>
                              <m:r>
                                <m:rPr>
                                  <m:sty m:val="p"/>
                                </m:rPr>
                                <a:rPr lang="en-US" sz="1150" b="0" i="1" u="none" strike="noStrike" smtClean="0">
                                  <a:solidFill>
                                    <a:srgbClr val="0A0A0A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1150" b="0" i="1" u="none" strike="noStrike" smtClean="0">
                                  <a:solidFill>
                                    <a:srgbClr val="0A0A0A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150" b="0" i="1" u="none" strike="noStrike" smtClean="0">
                                      <a:solidFill>
                                        <a:srgbClr val="0A0A0A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50" b="0" i="1" u="none" strike="noStrike" smtClean="0">
                                      <a:solidFill>
                                        <a:srgbClr val="0A0A0A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50" b="0" i="1" u="none" strike="noStrike" smtClean="0">
                                      <a:solidFill>
                                        <a:srgbClr val="0A0A0A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endParaRPr lang="en-US" sz="1150" b="0" i="0" u="none" strike="noStrike" dirty="0">
                            <a:solidFill>
                              <a:srgbClr val="0A0A0A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929697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EA46656-B059-46C3-879A-7B5FE7D978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291162"/>
                  </p:ext>
                </p:extLst>
              </p:nvPr>
            </p:nvGraphicFramePr>
            <p:xfrm>
              <a:off x="2867052" y="1364240"/>
              <a:ext cx="5943600" cy="3326067"/>
            </p:xfrm>
            <a:graphic>
              <a:graphicData uri="http://schemas.openxmlformats.org/drawingml/2006/table">
                <a:tbl>
                  <a:tblPr/>
                  <a:tblGrid>
                    <a:gridCol w="1352550">
                      <a:extLst>
                        <a:ext uri="{9D8B030D-6E8A-4147-A177-3AD203B41FA5}">
                          <a16:colId xmlns:a16="http://schemas.microsoft.com/office/drawing/2014/main" val="712572421"/>
                        </a:ext>
                      </a:extLst>
                    </a:gridCol>
                    <a:gridCol w="590550">
                      <a:extLst>
                        <a:ext uri="{9D8B030D-6E8A-4147-A177-3AD203B41FA5}">
                          <a16:colId xmlns:a16="http://schemas.microsoft.com/office/drawing/2014/main" val="3034275801"/>
                        </a:ext>
                      </a:extLst>
                    </a:gridCol>
                    <a:gridCol w="756077">
                      <a:extLst>
                        <a:ext uri="{9D8B030D-6E8A-4147-A177-3AD203B41FA5}">
                          <a16:colId xmlns:a16="http://schemas.microsoft.com/office/drawing/2014/main" val="2181993265"/>
                        </a:ext>
                      </a:extLst>
                    </a:gridCol>
                    <a:gridCol w="3244423">
                      <a:extLst>
                        <a:ext uri="{9D8B030D-6E8A-4147-A177-3AD203B41FA5}">
                          <a16:colId xmlns:a16="http://schemas.microsoft.com/office/drawing/2014/main" val="2156324053"/>
                        </a:ext>
                      </a:extLst>
                    </a:gridCol>
                  </a:tblGrid>
                  <a:tr h="553720">
                    <a:tc>
                      <a:txBody>
                        <a:bodyPr/>
                        <a:lstStyle/>
                        <a:p>
                          <a:pPr fontAlgn="t"/>
                          <a:br>
                            <a:rPr lang="en-US" dirty="0">
                              <a:effectLst/>
                            </a:rPr>
                          </a:b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Cactus/ET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LORENE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Conversion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8758915"/>
                      </a:ext>
                    </a:extLst>
                  </a:tr>
                  <a:tr h="553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0" t="-101099" r="-340541" b="-405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t"/>
                          <a:br>
                            <a:rPr lang="en-US" dirty="0">
                              <a:effectLst/>
                            </a:rPr>
                          </a:b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gm/cm</a:t>
                          </a:r>
                          <a:r>
                            <a:rPr lang="en-US" sz="1150" b="0" i="0" u="none" strike="noStrike" baseline="30000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rho_cgs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 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cu_to_cgs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* 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rho_cu</a:t>
                          </a:r>
                          <a:endParaRPr lang="en-US" sz="1150" b="0" i="0" u="none" strike="noStrike" dirty="0">
                            <a:solidFill>
                              <a:srgbClr val="0A0A0A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= 6.177144704056384*10^(17) * 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rho_cu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4132659"/>
                      </a:ext>
                    </a:extLst>
                  </a:tr>
                  <a:tr h="302260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Pressure (P)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--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dyne/cm</a:t>
                          </a:r>
                          <a:r>
                            <a:rPr lang="en-US" sz="1150" b="0" i="0" u="none" strike="noStrike" baseline="30000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Not needed by 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EOS_Omni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22799600"/>
                      </a:ext>
                    </a:extLst>
                  </a:tr>
                  <a:tr h="690880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K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Dependent on P/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rho^gamma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K_cgs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= 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K_cu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* 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cu_to_cgs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^(1-</a:t>
                          </a:r>
                          <a:r>
                            <a:rPr lang="el-GR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Γ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)</a:t>
                          </a:r>
                          <a:endParaRPr lang="en-US" dirty="0">
                            <a:effectLst/>
                          </a:endParaRPr>
                        </a:p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en-US" dirty="0">
                              <a:effectLst/>
                            </a:rPr>
                          </a:b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(In some cases, this is multiplied by c_light^2)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85610570"/>
                      </a:ext>
                    </a:extLst>
                  </a:tr>
                  <a:tr h="553720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Adiabatic </a:t>
                          </a: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coeff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(</a:t>
                          </a:r>
                          <a:r>
                            <a:rPr lang="el-GR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Γ)</a:t>
                          </a:r>
                          <a:endParaRPr lang="el-GR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Same; unitless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fontAlgn="t"/>
                          <a:br>
                            <a:rPr lang="en-US" dirty="0">
                              <a:effectLst/>
                            </a:rPr>
                          </a:b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07393463"/>
                      </a:ext>
                    </a:extLst>
                  </a:tr>
                  <a:tr h="671767"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Number density (n)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--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50" b="0" i="0" u="none" strike="noStrike" dirty="0" err="1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fm</a:t>
                          </a:r>
                          <a:r>
                            <a:rPr lang="en-US" sz="1150" b="0" i="0" u="none" strike="noStrike" dirty="0">
                              <a:solidFill>
                                <a:srgbClr val="0A0A0A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^-3</a:t>
                          </a:r>
                          <a:endParaRPr lang="en-US" dirty="0">
                            <a:effectLst/>
                          </a:endParaRP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3302" t="-398182" r="-375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9697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B7FF92-5ECF-4424-B975-437E5114B26E}"/>
                  </a:ext>
                </a:extLst>
              </p:cNvPr>
              <p:cNvSpPr txBox="1"/>
              <p:nvPr/>
            </p:nvSpPr>
            <p:spPr>
              <a:xfrm>
                <a:off x="66675" y="1364240"/>
                <a:ext cx="2886075" cy="2646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0" i="0" u="none" strike="noStrike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EoS provided to Lorene needs to be in (mostly) CGS units.</a:t>
                </a:r>
                <a:endParaRPr lang="en-US" sz="1200" b="0" dirty="0">
                  <a:effectLst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b="0" dirty="0">
                  <a:effectLst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br>
                  <a:rPr lang="en-US" sz="1200" b="0" dirty="0">
                    <a:effectLst/>
                  </a:rPr>
                </a:br>
                <a:r>
                  <a:rPr lang="en-US" sz="1200" b="0" i="0" u="none" strike="noStrike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Conversion from Cactus units to CGS:</a:t>
                </a:r>
                <a:endParaRPr lang="en-US" sz="1200" b="0" dirty="0">
                  <a:effectLst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b="0" i="0" u="none" strike="noStrike" dirty="0">
                  <a:solidFill>
                    <a:srgbClr val="0A0A0A"/>
                  </a:solidFill>
                  <a:effectLst/>
                  <a:latin typeface="Arial" panose="020B0604020202020204" pitchFamily="34" charset="0"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0" i="0" u="none" strike="noStrike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The base conversion factor</a:t>
                </a: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0" i="0" u="none" strike="noStrike" dirty="0" err="1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cgs_to_cu</a:t>
                </a:r>
                <a:r>
                  <a:rPr lang="en-US" sz="1200" b="0" i="0" u="none" strike="noStrike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 = c</a:t>
                </a:r>
                <a:r>
                  <a:rPr lang="en-US" sz="1200" b="0" i="0" u="none" strike="noStrike" baseline="30000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r>
                  <a:rPr lang="en-US" sz="1200" b="0" i="0" u="none" strike="noStrike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/(M</a:t>
                </a:r>
                <a:r>
                  <a:rPr lang="en-US" sz="1200" b="0" i="0" u="none" strike="noStrike" baseline="-25000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r>
                  <a:rPr lang="en-US" sz="1200" b="0" i="0" u="none" strike="noStrike" baseline="30000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lang="en-US" sz="1200" b="0" i="0" u="none" strike="noStrike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r>
                  <a:rPr lang="en-US" sz="1200" b="0" i="0" u="none" strike="noStrike" baseline="30000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r>
                  <a:rPr lang="en-US" sz="1200" b="0" i="0" u="none" strike="noStrike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1200" b="0" i="1" u="none" strike="noStrike" smtClean="0">
                        <a:solidFill>
                          <a:srgbClr val="0A0A0A"/>
                        </a:solidFill>
                        <a:effectLst/>
                        <a:latin typeface="Cambria Math" panose="02040503050406030204" pitchFamily="18" charset="0"/>
                      </a:rPr>
                      <m:t>1.61887093132742 </m:t>
                    </m:r>
                    <m:r>
                      <m:rPr>
                        <m:sty m:val="p"/>
                      </m:rPr>
                      <a:rPr lang="en-US" sz="1200" b="0" i="1" u="none" strike="noStrike" smtClean="0">
                        <a:solidFill>
                          <a:srgbClr val="0A0A0A"/>
                        </a:solidFill>
                        <a:effectLst/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200" b="0" i="1" u="none" strike="noStrike" smtClean="0">
                        <a:solidFill>
                          <a:srgbClr val="0A0A0A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200" b="0" i="1" u="none" strike="noStrike" smtClean="0">
                            <a:solidFill>
                              <a:srgbClr val="0A0A0A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u="none" strike="noStrike" smtClean="0">
                            <a:solidFill>
                              <a:srgbClr val="0A0A0A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200" b="0" i="1" u="none" strike="noStrike" smtClean="0">
                            <a:solidFill>
                              <a:srgbClr val="0A0A0A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−18</m:t>
                        </m:r>
                      </m:sup>
                    </m:sSup>
                  </m:oMath>
                </a14:m>
                <a:endParaRPr lang="en-US" sz="1200" b="0" i="0" u="none" strike="noStrike" dirty="0">
                  <a:solidFill>
                    <a:srgbClr val="0A0A0A"/>
                  </a:solidFill>
                  <a:effectLst/>
                  <a:latin typeface="Arial" panose="020B0604020202020204" pitchFamily="34" charset="0"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b="0" i="0" u="none" strike="noStrike" dirty="0">
                  <a:solidFill>
                    <a:srgbClr val="0A0A0A"/>
                  </a:solidFill>
                  <a:effectLst/>
                  <a:latin typeface="Arial" panose="020B0604020202020204" pitchFamily="34" charset="0"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0" i="0" u="none" strike="noStrike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Therefore, </a:t>
                </a:r>
                <a:r>
                  <a:rPr lang="en-US" sz="1200" b="0" i="0" u="none" strike="noStrike" dirty="0" err="1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cu_to_cgs</a:t>
                </a:r>
                <a:r>
                  <a:rPr lang="en-US" sz="1200" b="0" i="0" u="none" strike="noStrike" dirty="0">
                    <a:solidFill>
                      <a:srgbClr val="0A0A0A"/>
                    </a:solidFill>
                    <a:effectLst/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</a:rPr>
                      <m:t>6.177144704056384 </m:t>
                    </m:r>
                    <m:r>
                      <m:rPr>
                        <m:sty m:val="p"/>
                      </m:rPr>
                      <a:rPr lang="en-US" sz="1200" b="0" i="1" smtClean="0">
                        <a:effectLst/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2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2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200" b="0" i="1" smtClean="0">
                            <a:effectLst/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endParaRPr lang="en-US" sz="1200" b="0" dirty="0">
                  <a:effectLst/>
                </a:endParaRPr>
              </a:p>
              <a:p>
                <a:br>
                  <a:rPr lang="en-US" sz="1100" dirty="0"/>
                </a:br>
                <a:endParaRPr lang="en-US" sz="1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B7FF92-5ECF-4424-B975-437E5114B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" y="1364240"/>
                <a:ext cx="2886075" cy="2646878"/>
              </a:xfrm>
              <a:prstGeom prst="rect">
                <a:avLst/>
              </a:prstGeom>
              <a:blipFill>
                <a:blip r:embed="rId4"/>
                <a:stretch>
                  <a:fillRect l="-211" t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28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Google Shape;123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7649" y="1312266"/>
                <a:ext cx="5466673" cy="332513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" sz="1200" dirty="0">
                    <a:latin typeface="+mn-lt"/>
                    <a:ea typeface="Arial"/>
                    <a:cs typeface="Arial"/>
                    <a:sym typeface="Arial"/>
                  </a:rPr>
                  <a:t>Read, Lackey, Owen, Friedman </a:t>
                </a:r>
                <a:r>
                  <a:rPr lang="en-US" sz="1200" i="1" dirty="0">
                    <a:latin typeface="+mn-lt"/>
                    <a:ea typeface="Arial"/>
                    <a:cs typeface="Arial"/>
                    <a:sym typeface="Arial"/>
                  </a:rPr>
                  <a:t>PRD</a:t>
                </a:r>
                <a:r>
                  <a:rPr lang="en-US" sz="1200" dirty="0">
                    <a:latin typeface="+mn-lt"/>
                    <a:ea typeface="Arial"/>
                    <a:cs typeface="Arial"/>
                    <a:sym typeface="Arial"/>
                  </a:rPr>
                  <a:t> (2009) 79, 124032.</a:t>
                </a:r>
                <a:endParaRPr lang="en" sz="1200" dirty="0">
                  <a:latin typeface="+mn-lt"/>
                  <a:ea typeface="Arial"/>
                  <a:cs typeface="Arial"/>
                  <a:sym typeface="Arial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200" dirty="0">
                  <a:latin typeface="+mn-lt"/>
                  <a:ea typeface="Arial"/>
                  <a:cs typeface="Arial"/>
                  <a:sym typeface="Arial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200" dirty="0">
                    <a:latin typeface="+mn-lt"/>
                    <a:ea typeface="Arial"/>
                    <a:cs typeface="Arial"/>
                    <a:sym typeface="Arial"/>
                  </a:rPr>
                  <a:t>Low density region is typically not so well-resolved. High density region is.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200" dirty="0">
                  <a:latin typeface="+mn-lt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+mn-lt"/>
                    <a:ea typeface="Arial"/>
                    <a:cs typeface="Arial"/>
                    <a:sym typeface="Arial"/>
                  </a:rPr>
                  <a:t>Fitting conditions: </a:t>
                </a:r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" sz="1200" dirty="0">
                    <a:latin typeface="+mn-lt"/>
                    <a:ea typeface="Arial"/>
                    <a:cs typeface="Arial"/>
                    <a:sym typeface="Arial"/>
                  </a:rPr>
                  <a:t>Pressure-density </a:t>
                </a:r>
                <a:r>
                  <a:rPr lang="en" sz="1200" dirty="0">
                    <a:solidFill>
                      <a:schemeClr val="bg2"/>
                    </a:solidFill>
                    <a:latin typeface="+mn-lt"/>
                    <a:ea typeface="Arial"/>
                    <a:cs typeface="Arial"/>
                    <a:sym typeface="Arial"/>
                  </a:rPr>
                  <a:t>relation: </a:t>
                </a:r>
                <a14:m>
                  <m:oMath xmlns:m="http://schemas.openxmlformats.org/officeDocument/2006/math">
                    <m:r>
                      <a:rPr lang="en" sz="1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𝑃</m:t>
                    </m:r>
                    <m:r>
                      <a:rPr lang="en-US" sz="1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(</m:t>
                    </m:r>
                    <m:r>
                      <a:rPr lang="en-US" sz="1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𝜌</m:t>
                    </m:r>
                    <m:r>
                      <a:rPr lang="en-US" sz="1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)</m:t>
                    </m:r>
                    <m:r>
                      <a:rPr lang="en" sz="120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b>
                      <m:sSubPr>
                        <m:ctrlPr>
                          <a:rPr lang="en" sz="1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𝐾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" sz="1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𝜌</m:t>
                        </m:r>
                      </m:e>
                      <m:sup>
                        <m:sSub>
                          <m:sSubPr>
                            <m:ctrlPr>
                              <a:rPr lang="en" sz="1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Γ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sz="1200" dirty="0">
                  <a:latin typeface="+mn-lt"/>
                  <a:sym typeface="Arial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lang="en-US" sz="1200" dirty="0">
                  <a:latin typeface="+mn-lt"/>
                  <a:sym typeface="Arial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sz="1200" dirty="0">
                    <a:latin typeface="+mn-lt"/>
                    <a:ea typeface="Arial"/>
                    <a:cs typeface="Arial"/>
                    <a:sym typeface="Arial"/>
                  </a:rPr>
                  <a:t>Internal energy </a:t>
                </a:r>
                <a:r>
                  <a:rPr lang="en-US" sz="1200" dirty="0">
                    <a:solidFill>
                      <a:schemeClr val="bg2"/>
                    </a:solidFill>
                    <a:latin typeface="+mn-lt"/>
                    <a:ea typeface="Arial"/>
                    <a:cs typeface="Arial"/>
                    <a:sym typeface="Arial"/>
                  </a:rPr>
                  <a:t>density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𝜖</m:t>
                    </m:r>
                    <m:r>
                      <a:rPr lang="en-US" sz="1200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b>
                      <m:sSubPr>
                        <m:ctrlPr>
                          <a:rPr lang="en-US" sz="1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𝑎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𝑖</m:t>
                        </m:r>
                      </m:sub>
                    </m:sSub>
                    <m:r>
                      <a:rPr lang="en-US" sz="12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  <m:r>
                      <a:rPr lang="en-US" sz="12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𝜌</m:t>
                    </m:r>
                    <m:r>
                      <a:rPr lang="en-US" sz="1200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1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𝐾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200" b="0" i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Γ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𝑖</m:t>
                            </m:r>
                          </m:sub>
                        </m:sSub>
                        <m:r>
                          <a:rPr lang="en-US" sz="1200" i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−1</m:t>
                        </m:r>
                      </m:den>
                    </m:f>
                    <m:sSup>
                      <m:sSupPr>
                        <m:ctrlPr>
                          <a:rPr lang="en-US" sz="1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1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𝜌</m:t>
                        </m:r>
                      </m:e>
                      <m:sup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200" b="0" i="0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Γ</m:t>
                            </m:r>
                          </m:e>
                          <m:sub>
                            <m:r>
                              <a:rPr lang="en-US" sz="1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sz="1200" dirty="0">
                  <a:latin typeface="+mn-lt"/>
                  <a:ea typeface="Arial"/>
                  <a:cs typeface="Arial"/>
                  <a:sym typeface="Arial"/>
                </a:endParaRPr>
              </a:p>
              <a:p>
                <a:pPr marL="285750" indent="-285750">
                  <a:lnSpc>
                    <a:spcPct val="100000"/>
                  </a:lnSpc>
                </a:pPr>
                <a:endParaRPr lang="en-US" sz="1200" dirty="0">
                  <a:latin typeface="+mn-lt"/>
                  <a:ea typeface="Arial"/>
                  <a:cs typeface="Arial"/>
                  <a:sym typeface="Arial"/>
                </a:endParaRPr>
              </a:p>
              <a:p>
                <a:pPr marL="285750" indent="-285750">
                  <a:lnSpc>
                    <a:spcPct val="100000"/>
                  </a:lnSpc>
                </a:pPr>
                <a:r>
                  <a:rPr lang="en-US" sz="1200" dirty="0">
                    <a:latin typeface="+mn-lt"/>
                    <a:ea typeface="Arial"/>
                    <a:cs typeface="Arial"/>
                    <a:sym typeface="Arial"/>
                  </a:rPr>
                  <a:t>Continuity of pressure, internal energy is imposed.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" sz="1200" dirty="0">
                  <a:latin typeface="+mn-lt"/>
                  <a:ea typeface="Arial"/>
                  <a:cs typeface="Arial"/>
                  <a:sym typeface="Arial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" sz="1200" dirty="0">
                    <a:latin typeface="+mn-lt"/>
                    <a:ea typeface="Arial"/>
                    <a:cs typeface="Arial"/>
                    <a:sym typeface="Arial"/>
                  </a:rPr>
                  <a:t>7 piece piecewise scheme (high density) capture all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" sz="1200" dirty="0">
                    <a:latin typeface="+mn-lt"/>
                    <a:ea typeface="Arial"/>
                    <a:cs typeface="Arial"/>
                    <a:sym typeface="Arial"/>
                  </a:rPr>
                  <a:t>essential structure of the EoS, + S</a:t>
                </a:r>
                <a:r>
                  <a:rPr lang="en-US" sz="1200" dirty="0">
                    <a:latin typeface="+mn-lt"/>
                    <a:ea typeface="Arial"/>
                    <a:cs typeface="Arial"/>
                    <a:sym typeface="Arial"/>
                  </a:rPr>
                  <a:t>Ly </a:t>
                </a:r>
                <a:r>
                  <a:rPr lang="en-US" sz="1200" dirty="0" err="1">
                    <a:latin typeface="+mn-lt"/>
                    <a:ea typeface="Arial"/>
                    <a:cs typeface="Arial"/>
                    <a:sym typeface="Arial"/>
                  </a:rPr>
                  <a:t>EoS</a:t>
                </a:r>
                <a:r>
                  <a:rPr lang="en-US" sz="1200" dirty="0">
                    <a:latin typeface="+mn-lt"/>
                    <a:ea typeface="Arial"/>
                    <a:cs typeface="Arial"/>
                    <a:sym typeface="Arial"/>
                  </a:rPr>
                  <a:t> at low densities.</a:t>
                </a:r>
                <a:endParaRPr lang="en" sz="1200" dirty="0">
                  <a:latin typeface="+mn-lt"/>
                  <a:ea typeface="Arial"/>
                  <a:cs typeface="Arial"/>
                  <a:sym typeface="Arial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" sz="1200" dirty="0">
                  <a:latin typeface="+mn-lt"/>
                  <a:ea typeface="Arial"/>
                  <a:cs typeface="Arial"/>
                  <a:sym typeface="Arial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" sz="1200" dirty="0">
                    <a:latin typeface="+mn-lt"/>
                    <a:cs typeface="Arial"/>
                    <a:sym typeface="Arial"/>
                  </a:rPr>
                  <a:t>Non-zero temperature corrections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120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Γ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𝑡h𝑒𝑟𝑚𝑎𝑙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cs typeface="Arial"/>
                        <a:sym typeface="Arial"/>
                      </a:rPr>
                      <m:t> </m:t>
                    </m:r>
                  </m:oMath>
                </a14:m>
                <a:r>
                  <a:rPr lang="en" sz="1200" dirty="0">
                    <a:latin typeface="+mn-lt"/>
                    <a:ea typeface="Arial"/>
                    <a:cs typeface="Arial"/>
                    <a:sym typeface="Arial"/>
                  </a:rPr>
                  <a:t>contribution.</a:t>
                </a:r>
              </a:p>
              <a:p>
                <a:pPr marL="13970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None/>
                </a:pPr>
                <a:endParaRPr lang="en-US" sz="1200" dirty="0"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3" name="Google Shape;123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7649" y="1312266"/>
                <a:ext cx="5466673" cy="33251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5061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Constructing PP </a:t>
            </a:r>
            <a:r>
              <a:rPr lang="en-US" sz="1800" dirty="0" err="1"/>
              <a:t>EoSs</a:t>
            </a:r>
            <a:endParaRPr sz="18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16</a:t>
            </a:fld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9453C-3112-4C4C-9D77-CCD19717BA7D}"/>
              </a:ext>
            </a:extLst>
          </p:cNvPr>
          <p:cNvSpPr txBox="1"/>
          <p:nvPr/>
        </p:nvSpPr>
        <p:spPr>
          <a:xfrm>
            <a:off x="5882641" y="2468511"/>
            <a:ext cx="2533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sz="1200" dirty="0">
                <a:latin typeface="+mn-lt"/>
                <a:ea typeface="Arial"/>
                <a:cs typeface="Arial"/>
                <a:sym typeface="Arial"/>
              </a:rPr>
              <a:t>Maria Hamilton’s PP </a:t>
            </a:r>
            <a:r>
              <a:rPr lang="en-US" sz="1200" dirty="0" err="1">
                <a:latin typeface="+mn-lt"/>
                <a:ea typeface="Arial"/>
                <a:cs typeface="Arial"/>
                <a:sym typeface="Arial"/>
              </a:rPr>
              <a:t>EoS</a:t>
            </a:r>
            <a:r>
              <a:rPr lang="en-US" sz="1200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+mn-lt"/>
                <a:ea typeface="Arial"/>
                <a:cs typeface="Arial"/>
                <a:sym typeface="Arial"/>
              </a:rPr>
              <a:t>jupyter</a:t>
            </a:r>
            <a:r>
              <a:rPr lang="en-US" sz="1200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latin typeface="+mn-lt"/>
                <a:ea typeface="Arial"/>
                <a:cs typeface="Arial"/>
                <a:sym typeface="Arial"/>
              </a:rPr>
              <a:t>nb</a:t>
            </a:r>
            <a:r>
              <a:rPr lang="en-US" sz="1200" dirty="0">
                <a:latin typeface="+mn-lt"/>
                <a:ea typeface="Arial"/>
                <a:cs typeface="Arial"/>
                <a:sym typeface="Arial"/>
              </a:rPr>
              <a:t> discusses this scheme at length. Maria_July2021_ETKTalk.ipynb</a:t>
            </a:r>
          </a:p>
        </p:txBody>
      </p:sp>
    </p:spTree>
    <p:extLst>
      <p:ext uri="{BB962C8B-B14F-4D97-AF65-F5344CB8AC3E}">
        <p14:creationId xmlns:p14="http://schemas.microsoft.com/office/powerpoint/2010/main" val="9952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727650" y="1164782"/>
            <a:ext cx="7688700" cy="3022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[1] LORENE official website </a:t>
            </a:r>
            <a:r>
              <a:rPr lang="en-US" sz="1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https://lorene.obspm.fr/</a:t>
            </a:r>
            <a:r>
              <a:rPr lang="en-US" sz="1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14605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marL="14605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[2] LORENE Reference manual </a:t>
            </a:r>
            <a:r>
              <a:rPr lang="en-US" sz="1200" b="0" i="0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  <a:hlinkClick r:id="rId4"/>
              </a:rPr>
              <a:t>https://lorene.obspm.fr/Refguide/</a:t>
            </a:r>
            <a:r>
              <a:rPr lang="en-US" sz="1200" b="0" i="0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14605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dirty="0">
              <a:effectLst/>
            </a:endParaRPr>
          </a:p>
          <a:p>
            <a:pPr marL="146050" indent="0">
              <a:buNone/>
            </a:pPr>
            <a:r>
              <a:rPr lang="en-US" sz="1200" b="0" i="0" u="none" strike="noStrike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[3] </a:t>
            </a:r>
            <a:r>
              <a:rPr lang="en-US" sz="1200" b="0" dirty="0">
                <a:solidFill>
                  <a:schemeClr val="bg2"/>
                </a:solidFill>
                <a:effectLst/>
                <a:latin typeface="Arial"/>
                <a:cs typeface="Arial"/>
                <a:sym typeface="Arial"/>
              </a:rPr>
              <a:t>Atul </a:t>
            </a:r>
            <a:r>
              <a:rPr lang="en-US" sz="1200" b="0" dirty="0" err="1">
                <a:solidFill>
                  <a:schemeClr val="bg2"/>
                </a:solidFill>
                <a:effectLst/>
                <a:latin typeface="Arial"/>
                <a:cs typeface="Arial"/>
                <a:sym typeface="Arial"/>
              </a:rPr>
              <a:t>Kedia’s</a:t>
            </a:r>
            <a:r>
              <a:rPr lang="en-US" sz="1200" b="0" dirty="0">
                <a:solidFill>
                  <a:schemeClr val="bg2"/>
                </a:solidFill>
                <a:effectLst/>
                <a:latin typeface="Arial"/>
                <a:cs typeface="Arial"/>
                <a:sym typeface="Arial"/>
              </a:rPr>
              <a:t> documentation : </a:t>
            </a:r>
            <a:r>
              <a:rPr lang="en-US" sz="1200" b="0" dirty="0">
                <a:solidFill>
                  <a:schemeClr val="bg2"/>
                </a:solidFill>
                <a:effectLst/>
                <a:latin typeface="Arial"/>
                <a:cs typeface="Arial"/>
                <a:sym typeface="Arial"/>
                <a:hlinkClick r:id="rId5"/>
              </a:rPr>
              <a:t>https://docs.google.com/document/d/1NniHTBucMjE14uPBj_YinBE0XvPUgcGAKyVdQXLuJSk/edit?usp=sharing</a:t>
            </a:r>
            <a:endParaRPr lang="en-US" sz="1200" b="0" dirty="0">
              <a:solidFill>
                <a:schemeClr val="bg2"/>
              </a:solidFill>
              <a:effectLst/>
              <a:latin typeface="Arial"/>
              <a:cs typeface="Arial"/>
              <a:sym typeface="Arial"/>
            </a:endParaRPr>
          </a:p>
          <a:p>
            <a:pPr marL="146050" indent="0">
              <a:buNone/>
            </a:pPr>
            <a:endParaRPr lang="en-US" sz="1200" u="sng" dirty="0">
              <a:solidFill>
                <a:srgbClr val="1155CC"/>
              </a:solidFill>
              <a:latin typeface="Arial"/>
              <a:cs typeface="Arial"/>
              <a:sym typeface="Arial"/>
            </a:endParaRPr>
          </a:p>
          <a:p>
            <a:pPr marL="14605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bg2"/>
                </a:solidFill>
                <a:effectLst/>
                <a:latin typeface="Arial"/>
                <a:cs typeface="Arial"/>
                <a:sym typeface="Arial"/>
              </a:rPr>
              <a:t>[4] </a:t>
            </a:r>
            <a:r>
              <a:rPr lang="en-US" sz="1200" b="0" i="0" u="none" strike="noStrike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Josh Faber’s documentation of the workflow : </a:t>
            </a:r>
            <a:r>
              <a:rPr lang="en-US" sz="1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https://www.overleaf.com/project/5c5b52583d92286beaad9930</a:t>
            </a:r>
            <a:r>
              <a:rPr lang="en-US" sz="12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14605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bg2"/>
              </a:solidFill>
              <a:latin typeface="Arial"/>
              <a:cs typeface="Arial"/>
              <a:sym typeface="Arial"/>
            </a:endParaRPr>
          </a:p>
          <a:p>
            <a:pPr marL="14605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/>
                </a:solidFill>
                <a:latin typeface="Arial"/>
                <a:cs typeface="Arial"/>
                <a:sym typeface="Arial"/>
              </a:rPr>
              <a:t>[5] LORENE’s ID database : </a:t>
            </a:r>
            <a:r>
              <a:rPr lang="en-US" sz="1200" dirty="0">
                <a:solidFill>
                  <a:schemeClr val="bg2"/>
                </a:solidFill>
                <a:latin typeface="Arial"/>
                <a:cs typeface="Arial"/>
                <a:sym typeface="Arial"/>
                <a:hlinkClick r:id="rId7"/>
              </a:rPr>
              <a:t>https://lorene.obspm.fr/data/</a:t>
            </a:r>
            <a:r>
              <a:rPr lang="en-US" sz="1200" dirty="0">
                <a:solidFill>
                  <a:schemeClr val="bg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900" dirty="0">
                <a:solidFill>
                  <a:schemeClr val="bg2"/>
                </a:solidFill>
                <a:latin typeface="Arial"/>
                <a:cs typeface="Arial"/>
                <a:sym typeface="Arial"/>
              </a:rPr>
              <a:t>[The database may not open on your default browser.]</a:t>
            </a:r>
          </a:p>
          <a:p>
            <a:pPr marL="14605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bg2"/>
              </a:solidFill>
              <a:latin typeface="Arial"/>
              <a:cs typeface="Arial"/>
              <a:sym typeface="Arial"/>
            </a:endParaRPr>
          </a:p>
          <a:p>
            <a:pPr marL="14605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bg2"/>
                </a:solidFill>
                <a:effectLst/>
                <a:latin typeface="Arial"/>
                <a:cs typeface="Arial"/>
                <a:sym typeface="Arial"/>
              </a:rPr>
              <a:t>[6] CCRG’s database of BNS ID : </a:t>
            </a:r>
            <a:r>
              <a:rPr lang="en-US" sz="1200" b="0" dirty="0">
                <a:solidFill>
                  <a:schemeClr val="bg2"/>
                </a:solidFill>
                <a:effectLst/>
                <a:latin typeface="Arial"/>
                <a:cs typeface="Arial"/>
                <a:sym typeface="Arial"/>
                <a:hlinkClick r:id="rId8"/>
              </a:rPr>
              <a:t>https://ccrg.rit.edu/content/data/bns-initial-data</a:t>
            </a:r>
            <a:r>
              <a:rPr lang="en-US" sz="1200" b="0" dirty="0">
                <a:solidFill>
                  <a:schemeClr val="bg2"/>
                </a:solidFill>
                <a:effectLst/>
                <a:latin typeface="Arial"/>
                <a:cs typeface="Arial"/>
                <a:sym typeface="Arial"/>
              </a:rPr>
              <a:t> </a:t>
            </a:r>
            <a:endParaRPr lang="en-US" sz="1200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485319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Resources</a:t>
            </a:r>
            <a:endParaRPr sz="18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17</a:t>
            </a:fld>
            <a:endParaRPr sz="900"/>
          </a:p>
        </p:txBody>
      </p:sp>
    </p:spTree>
    <p:extLst>
      <p:ext uri="{BB962C8B-B14F-4D97-AF65-F5344CB8AC3E}">
        <p14:creationId xmlns:p14="http://schemas.microsoft.com/office/powerpoint/2010/main" val="1854328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A51A-A7B9-4625-8641-A401E627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50" y="419568"/>
            <a:ext cx="7688700" cy="535200"/>
          </a:xfrm>
        </p:spPr>
        <p:txBody>
          <a:bodyPr/>
          <a:lstStyle/>
          <a:p>
            <a:pPr algn="ctr"/>
            <a:r>
              <a:rPr lang="en-US" sz="1800" dirty="0"/>
              <a:t>Codes to run on the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6E180-CE5D-4709-968F-DAFBD96410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C56D5C7-86BD-4045-90D2-6A5AECCAC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7650" y="954768"/>
            <a:ext cx="7893836" cy="3662541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Open the terminal and enter this to extract Lorene:</a:t>
            </a:r>
            <a:r>
              <a:rPr lang="en-US" altLang="en-US" sz="1400" dirty="0">
                <a:latin typeface="+mj-lt"/>
              </a:rPr>
              <a:t> 	&gt;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tar -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xvf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Lorene.tar.gz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Then change directory :			&gt; cd Lorene/Codes/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Bin_star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/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Then copy the following files from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Bin_star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/ET_workshop_2021 directory to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Bin_star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directory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par_eos_4_piecewise.d as par_eos1.d, par_eos2.d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par_grid1.d as par_grid1.d and par_grid2.d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par_init_ETK.d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as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par_init.d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parcoal_ETK.d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as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parcoal.d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By using commands like:</a:t>
            </a:r>
            <a:r>
              <a:rPr lang="en-US" altLang="en-US" sz="1400" dirty="0">
                <a:latin typeface="+mj-lt"/>
              </a:rPr>
              <a:t> 	&gt;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cp ET_workshop_2021/par_eos_4_piecewise.d par_eos1.d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and so on;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Then run 				&gt; ./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init_bin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Takes a few seconds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then				&gt;</a:t>
            </a:r>
            <a:r>
              <a:rPr kumimoji="0" lang="en-US" altLang="en-US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./coal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takes about a minute.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 final file named "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resu.d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" is the Initial Data.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145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727650" y="1300618"/>
            <a:ext cx="7688700" cy="3022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Nuclear Equation of State (EoS) (Stiff v. Soft)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indent="-317500">
              <a:lnSpc>
                <a:spcPct val="100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Inspirals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at large separations well approximated by Post-Newtonian?</a:t>
            </a: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Sources of Short Gamma ray bursts?  (</a:t>
            </a:r>
            <a:r>
              <a:rPr lang="en" i="1" dirty="0">
                <a:latin typeface="Arial"/>
                <a:ea typeface="Arial"/>
                <a:cs typeface="Arial"/>
                <a:sym typeface="Arial"/>
              </a:rPr>
              <a:t>M. Ruiz et al. (2016)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 in GRMHD)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Remnant of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Mergers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? Hypermassive Neutron star or Black hole? (</a:t>
            </a:r>
            <a:r>
              <a:rPr lang="en" i="1" dirty="0">
                <a:latin typeface="Arial"/>
                <a:ea typeface="Arial"/>
                <a:cs typeface="Arial"/>
                <a:sym typeface="Arial"/>
              </a:rPr>
              <a:t>Margalit, Metzger (2017)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r-process nucleosynthesis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endParaRPr lang="en"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485319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Binary neutron stars (BNS)</a:t>
            </a:r>
            <a:endParaRPr sz="18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2</a:t>
            </a:fld>
            <a:endParaRPr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ECADC-6114-4559-BA90-D13F8D7BE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956" y="932737"/>
            <a:ext cx="2780091" cy="1209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727650" y="1309527"/>
            <a:ext cx="7160864" cy="3022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r>
              <a:rPr lang="fr-FR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angage </a:t>
            </a:r>
            <a:r>
              <a:rPr lang="fr-FR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bjet pour la </a:t>
            </a:r>
            <a:r>
              <a:rPr lang="fr-FR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lativité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r-FR" dirty="0" err="1">
                <a:latin typeface="Arial"/>
                <a:ea typeface="Arial"/>
                <a:cs typeface="Arial"/>
                <a:sym typeface="Arial"/>
              </a:rPr>
              <a:t>umériqu</a:t>
            </a:r>
            <a:r>
              <a:rPr lang="fr-FR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  (</a:t>
            </a:r>
            <a:r>
              <a:rPr lang="fr-FR" b="1" dirty="0">
                <a:latin typeface="Arial"/>
                <a:ea typeface="Arial"/>
                <a:cs typeface="Arial"/>
                <a:sym typeface="Arial"/>
              </a:rPr>
              <a:t>Official </a:t>
            </a:r>
            <a:r>
              <a:rPr lang="fr-FR" b="1" dirty="0" err="1">
                <a:latin typeface="Arial"/>
                <a:ea typeface="Arial"/>
                <a:cs typeface="Arial"/>
                <a:sym typeface="Arial"/>
              </a:rPr>
              <a:t>website</a:t>
            </a:r>
            <a:r>
              <a:rPr lang="fr-FR" b="1" dirty="0">
                <a:latin typeface="Arial"/>
                <a:ea typeface="Arial"/>
                <a:cs typeface="Arial"/>
                <a:sym typeface="Arial"/>
              </a:rPr>
              <a:t> : https://lorene.obspm.fr/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endParaRPr lang="en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Publicly available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Initial Data (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ID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 code.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Multidomain spectral method solver for elliptic equations.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Interface routines present in ET to launch ID from LORENE for evolution.</a:t>
            </a: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Thorns in ET that read LORENE ID /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Meudon_Bin_NS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532944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LORENE</a:t>
            </a:r>
            <a:endParaRPr sz="18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3</a:t>
            </a:fld>
            <a:endParaRPr sz="900"/>
          </a:p>
        </p:txBody>
      </p:sp>
    </p:spTree>
    <p:extLst>
      <p:ext uri="{BB962C8B-B14F-4D97-AF65-F5344CB8AC3E}">
        <p14:creationId xmlns:p14="http://schemas.microsoft.com/office/powerpoint/2010/main" val="84959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727650" y="1250744"/>
            <a:ext cx="7688700" cy="31310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LORENE from website and LORENE2 (../et/Cactus/repos/LORENE2) available through ET.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fr-FR" dirty="0">
                <a:latin typeface="Arial"/>
                <a:ea typeface="Arial"/>
                <a:cs typeface="Arial"/>
                <a:sym typeface="Arial"/>
                <a:hlinkClick r:id="rId3"/>
              </a:rPr>
              <a:t>( https://lorene.obspm.fr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 )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Download instructions using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cvs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cvs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 -d :</a:t>
            </a:r>
            <a:r>
              <a:rPr lang="en-US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pserver:anonymous@octane.obspm.fr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:/</a:t>
            </a:r>
            <a:r>
              <a:rPr lang="en-US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cvsroot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 login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	password: anonymous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	</a:t>
            </a:r>
            <a:r>
              <a:rPr lang="fr-FR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cvs</a:t>
            </a:r>
            <a:r>
              <a:rPr lang="fr-FR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 -z5 -d :</a:t>
            </a:r>
            <a:r>
              <a:rPr lang="fr-FR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pserver:anonymous@octane.obspm.fr</a:t>
            </a:r>
            <a:r>
              <a:rPr lang="fr-FR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:/</a:t>
            </a:r>
            <a:r>
              <a:rPr lang="fr-FR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cvsroot</a:t>
            </a:r>
            <a:r>
              <a:rPr lang="fr-FR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checkout</a:t>
            </a:r>
            <a:r>
              <a:rPr lang="fr-FR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 </a:t>
            </a:r>
            <a:r>
              <a:rPr lang="fr-FR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Lorene</a:t>
            </a:r>
            <a:endParaRPr lang="en-US" dirty="0">
              <a:latin typeface="Bookman Old Style" panose="02050604050505020204" pitchFamily="18" charset="0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Edit a file before installing (for unequal mass binary case)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.../Lorene/C++/Source/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Binaire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binaire_orbite.C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edit is in the final line of code in the function: double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fonc_binaire_axe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You need to replace the line       :     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return om2_star1 - om2_star2;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with the following                         :    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return 1.0/om2_star1 - 1.0/om2_star2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(In line ~852 (or 892) of the code.)</a:t>
            </a: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602831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Setting up LORENE</a:t>
            </a:r>
            <a:endParaRPr sz="18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4</a:t>
            </a:fld>
            <a:endParaRPr sz="900"/>
          </a:p>
        </p:txBody>
      </p:sp>
    </p:spTree>
    <p:extLst>
      <p:ext uri="{BB962C8B-B14F-4D97-AF65-F5344CB8AC3E}">
        <p14:creationId xmlns:p14="http://schemas.microsoft.com/office/powerpoint/2010/main" val="284435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727649" y="1459750"/>
            <a:ext cx="8042277" cy="3022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Install : Set environment variable,	</a:t>
            </a:r>
            <a:r>
              <a:rPr lang="en-US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setenv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 HOME_LORENE /??/Lorene  in .</a:t>
            </a:r>
            <a:r>
              <a:rPr lang="en-US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cshrc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 or .</a:t>
            </a:r>
            <a:r>
              <a:rPr lang="en-US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tcshrc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 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	or	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export HOME_LORENE=/??/Lorene  in .</a:t>
            </a:r>
            <a:r>
              <a:rPr lang="en-US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bashrc</a:t>
            </a:r>
            <a:endParaRPr lang="en-US" dirty="0">
              <a:latin typeface="Bookman Old Style" panose="02050604050505020204" pitchFamily="18" charset="0"/>
              <a:ea typeface="Arial"/>
              <a:cs typeface="Arial"/>
              <a:sym typeface="Arial"/>
            </a:endParaRP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Copy local settings file		&gt; 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cp Lorene/</a:t>
            </a:r>
            <a:r>
              <a:rPr lang="en-US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Local_settings_examples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/</a:t>
            </a:r>
            <a:r>
              <a:rPr lang="en-US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local_setting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_… Lorene/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		 Linux machine: local_settings_linux_gcc-4_fPIC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Now, ready to install. In HOME_LORENE (../../Lorene) run		&gt; 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make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(Takes around half an hour to install)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On tutorial server, it is stored in a tar file by name Lorene.tar.gz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Extract it from the terminal by 	&gt; 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tar </a:t>
            </a:r>
            <a:r>
              <a:rPr lang="en-US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xvf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 Lorene.tar.gz</a:t>
            </a:r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5</a:t>
            </a:fld>
            <a:endParaRPr sz="900"/>
          </a:p>
        </p:txBody>
      </p:sp>
      <p:sp>
        <p:nvSpPr>
          <p:cNvPr id="8" name="Google Shape;124;p18">
            <a:extLst>
              <a:ext uri="{FF2B5EF4-FFF2-40B4-BE49-F238E27FC236}">
                <a16:creationId xmlns:a16="http://schemas.microsoft.com/office/drawing/2014/main" id="{7C4CAEA2-B6F4-4970-A17A-5F6244E882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7650" y="602831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Setting up LORENE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60685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727650" y="1297825"/>
            <a:ext cx="7688700" cy="3022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../Lorene/Codes/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Bin_star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/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init_bin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: initializes the binary; coal : coalescence code. 		&gt; 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make </a:t>
            </a:r>
            <a:r>
              <a:rPr lang="en-US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init_bin</a:t>
            </a:r>
            <a:endParaRPr lang="en-US" dirty="0">
              <a:latin typeface="Bookman Old Style" panose="02050604050505020204" pitchFamily="18" charset="0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					&gt; 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make coal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lnSpc>
                <a:spcPct val="100000"/>
              </a:lnSpc>
              <a:buClr>
                <a:srgbClr val="000000"/>
              </a:buClr>
              <a:buSzPts val="1400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lit_bin.d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: can be used for basic visualization.			&gt; </a:t>
            </a:r>
            <a:r>
              <a:rPr lang="en-US" dirty="0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make </a:t>
            </a:r>
            <a:r>
              <a:rPr lang="en-US" dirty="0" err="1">
                <a:latin typeface="Bookman Old Style" panose="02050604050505020204" pitchFamily="18" charset="0"/>
                <a:ea typeface="Arial"/>
                <a:cs typeface="Arial"/>
                <a:sym typeface="Arial"/>
              </a:rPr>
              <a:t>lit_bin</a:t>
            </a:r>
            <a:endParaRPr lang="en-US" dirty="0">
              <a:latin typeface="Bookman Old Style" panose="02050604050505020204" pitchFamily="18" charset="0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par_eos1.d and par_eos2.d : Describes the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EoS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for the stars.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485319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Essential codes for BNS ID</a:t>
            </a:r>
            <a:endParaRPr sz="18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6</a:t>
            </a:fld>
            <a:endParaRPr sz="900"/>
          </a:p>
        </p:txBody>
      </p:sp>
    </p:spTree>
    <p:extLst>
      <p:ext uri="{BB962C8B-B14F-4D97-AF65-F5344CB8AC3E}">
        <p14:creationId xmlns:p14="http://schemas.microsoft.com/office/powerpoint/2010/main" val="169914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727650" y="1297825"/>
            <a:ext cx="7688700" cy="3022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../Lorene/Codes/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Bin_star</a:t>
            </a: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par_grid1.d and par_grid2.d: Grid dimensions, domain radii.</a:t>
            </a: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485319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Essential files for BNS ID</a:t>
            </a:r>
            <a:endParaRPr sz="18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7</a:t>
            </a:fld>
            <a:endParaRPr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A3B10-F35C-48E3-A0D0-28695F5CB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983" y="2385050"/>
            <a:ext cx="6318034" cy="236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6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727650" y="1297825"/>
            <a:ext cx="7688700" cy="3022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../Lorene/Codes/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Bin_star</a:t>
            </a: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par_init.d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: Separation, Central log-enthalpies.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485319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Essential files for BNS ID</a:t>
            </a:r>
            <a:endParaRPr sz="18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8</a:t>
            </a:fld>
            <a:endParaRPr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5D1F5-F733-4A10-8823-3109F1943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2470706"/>
            <a:ext cx="7209268" cy="173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727650" y="1297825"/>
            <a:ext cx="2697429" cy="3022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../Lorene/Codes/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Bin_star</a:t>
            </a: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parcoal.d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: 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fact_separ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: revised separation (x 100km)</a:t>
            </a: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mbar_voulue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: required baryonic masses.</a:t>
            </a: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27650" y="485319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Essential files for BNS ID</a:t>
            </a:r>
            <a:endParaRPr sz="18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9</a:t>
            </a:fld>
            <a:endParaRPr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0F87D-963C-449A-9B3E-ED9228E1E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875" y="823350"/>
            <a:ext cx="5710827" cy="399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89467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18112</TotalTime>
  <Words>1723</Words>
  <Application>Microsoft Office PowerPoint</Application>
  <PresentationFormat>On-screen Show (16:9)</PresentationFormat>
  <Paragraphs>241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Lato</vt:lpstr>
      <vt:lpstr>Bookman Old Style</vt:lpstr>
      <vt:lpstr>Raleway</vt:lpstr>
      <vt:lpstr>Cambria Math</vt:lpstr>
      <vt:lpstr>Streamline</vt:lpstr>
      <vt:lpstr>Generating Binary Neutron Star Initial Data with LORENE</vt:lpstr>
      <vt:lpstr>Binary neutron stars (BNS)</vt:lpstr>
      <vt:lpstr>LORENE</vt:lpstr>
      <vt:lpstr>Setting up LORENE</vt:lpstr>
      <vt:lpstr>Setting up LORENE</vt:lpstr>
      <vt:lpstr>Essential codes for BNS ID</vt:lpstr>
      <vt:lpstr>Essential files for BNS ID</vt:lpstr>
      <vt:lpstr>Essential files for BNS ID</vt:lpstr>
      <vt:lpstr>Essential files for BNS ID</vt:lpstr>
      <vt:lpstr>EoS formats supported</vt:lpstr>
      <vt:lpstr>EoS formats supported</vt:lpstr>
      <vt:lpstr>EoS formats supported</vt:lpstr>
      <vt:lpstr>EoS formats supported</vt:lpstr>
      <vt:lpstr>Generating ID</vt:lpstr>
      <vt:lpstr>Units</vt:lpstr>
      <vt:lpstr>Constructing PP EoSs</vt:lpstr>
      <vt:lpstr>Resources</vt:lpstr>
      <vt:lpstr>Codes to run on the server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Equation of state and Thermodynamics in Relativistic Astrophysics</dc:title>
  <cp:lastModifiedBy>Atul Kedia</cp:lastModifiedBy>
  <cp:revision>418</cp:revision>
  <dcterms:modified xsi:type="dcterms:W3CDTF">2021-07-27T16:42:51Z</dcterms:modified>
</cp:coreProperties>
</file>